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5" r:id="rId5"/>
    <p:sldId id="264" r:id="rId6"/>
    <p:sldId id="262" r:id="rId7"/>
    <p:sldId id="258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477ED-001D-4C00-BA4A-060D53CD007B}" v="41" dt="2022-09-28T16:15:49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76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59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9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30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44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74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28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26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70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28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91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C9ED3-179A-46E5-A060-10F15CD75C5F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889D-0EB2-4F02-9BC6-893604D7B4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07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blicita - penizeproprahu">
            <a:extLst>
              <a:ext uri="{FF2B5EF4-FFF2-40B4-BE49-F238E27FC236}">
                <a16:creationId xmlns:a16="http://schemas.microsoft.com/office/drawing/2014/main" id="{4CC81F7D-98D4-45AD-874E-B8325AF1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821" y="1009471"/>
            <a:ext cx="9613397" cy="153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966419-5027-45F0-8198-315942668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603" y="248503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cs-CZ" sz="8000" dirty="0"/>
              <a:t>Prezentace ze stáže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BE9DAA-BBF1-4180-9632-45F368E2D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198" y="4391678"/>
            <a:ext cx="7321298" cy="1560657"/>
          </a:xfrm>
        </p:spPr>
        <p:txBody>
          <a:bodyPr anchor="t">
            <a:normAutofit/>
          </a:bodyPr>
          <a:lstStyle/>
          <a:p>
            <a:pPr algn="l"/>
            <a:r>
              <a:rPr lang="cs-CZ" sz="1900" b="1" dirty="0"/>
              <a:t>Španělsko, Granada</a:t>
            </a:r>
          </a:p>
          <a:p>
            <a:pPr algn="l"/>
            <a:r>
              <a:rPr lang="cs-CZ" sz="1900" dirty="0"/>
              <a:t>13. – 16. 6. 2022</a:t>
            </a:r>
            <a:endParaRPr lang="cs-CZ" sz="1900" dirty="0">
              <a:ea typeface="Calibri"/>
              <a:cs typeface="Calibri"/>
            </a:endParaRPr>
          </a:p>
          <a:p>
            <a:pPr algn="l"/>
            <a:r>
              <a:rPr lang="cs-CZ" sz="1900" dirty="0">
                <a:ea typeface="Calibri"/>
                <a:cs typeface="Calibri"/>
              </a:rPr>
              <a:t>Mgr. Jan Splítek</a:t>
            </a:r>
          </a:p>
          <a:p>
            <a:pPr algn="l"/>
            <a:r>
              <a:rPr lang="cs-CZ" sz="1900" dirty="0">
                <a:ea typeface="Calibri"/>
                <a:cs typeface="Calibri"/>
              </a:rPr>
              <a:t>Mgr. Martina Exnerová</a:t>
            </a:r>
          </a:p>
          <a:p>
            <a:pPr algn="l"/>
            <a:endParaRPr lang="cs-CZ" sz="1900" dirty="0">
              <a:ea typeface="Calibri"/>
              <a:cs typeface="Calibri"/>
            </a:endParaRPr>
          </a:p>
          <a:p>
            <a:pPr algn="l"/>
            <a:endParaRPr lang="cs-CZ" sz="19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06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cs-CZ" sz="4000" dirty="0"/>
              <a:t>Základní charakteristika navštívené instituce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r="3" b="3"/>
          <a:stretch/>
        </p:blipFill>
        <p:spPr>
          <a:xfrm>
            <a:off x="20" y="1"/>
            <a:ext cx="4187091" cy="21643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5" r="3" b="3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2" r="3" b="12029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3366" y="2399720"/>
            <a:ext cx="6870954" cy="37365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b="1" dirty="0"/>
              <a:t>Navštívená škola: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cs typeface="Calibri" panose="020F0502020204030204"/>
              </a:rPr>
              <a:t>Nova </a:t>
            </a:r>
            <a:r>
              <a:rPr lang="cs-CZ" sz="2000" b="1" dirty="0" err="1">
                <a:cs typeface="Calibri" panose="020F0502020204030204"/>
              </a:rPr>
              <a:t>Novaschool</a:t>
            </a:r>
            <a:r>
              <a:rPr lang="cs-CZ" sz="2000" b="1" dirty="0">
                <a:cs typeface="Calibri" panose="020F0502020204030204"/>
              </a:rPr>
              <a:t> Medina Elvira </a:t>
            </a:r>
            <a:r>
              <a:rPr lang="cs-CZ" sz="2000" b="1" dirty="0" err="1">
                <a:cs typeface="Calibri" panose="020F0502020204030204"/>
              </a:rPr>
              <a:t>Colegio</a:t>
            </a:r>
            <a:r>
              <a:rPr lang="cs-CZ" sz="2000" b="1" dirty="0">
                <a:cs typeface="Calibri" panose="020F0502020204030204"/>
              </a:rPr>
              <a:t> </a:t>
            </a:r>
            <a:r>
              <a:rPr lang="cs-CZ" sz="2000" b="1" dirty="0" err="1">
                <a:cs typeface="Calibri" panose="020F0502020204030204"/>
              </a:rPr>
              <a:t>Internacional</a:t>
            </a:r>
            <a:r>
              <a:rPr lang="cs-CZ" sz="2000" b="1" dirty="0">
                <a:cs typeface="Calibri" panose="020F0502020204030204"/>
              </a:rPr>
              <a:t> en Granada</a:t>
            </a:r>
            <a:r>
              <a:rPr lang="cs-CZ" sz="2000" dirty="0">
                <a:cs typeface="Calibri" panose="020F0502020204030204"/>
              </a:rPr>
              <a:t> (škola umístěna cca 10 km od města Granada, v okolí školy není nic. Jedná se o soukromou mezinárodní školu a školku) </a:t>
            </a:r>
          </a:p>
          <a:p>
            <a:endParaRPr lang="cs-CZ" sz="2000" dirty="0">
              <a:cs typeface="Calibri" panose="020F0502020204030204"/>
            </a:endParaRPr>
          </a:p>
          <a:p>
            <a:endParaRPr lang="cs-CZ" sz="2000" dirty="0">
              <a:cs typeface="Calibri" panose="020F0502020204030204"/>
            </a:endParaRPr>
          </a:p>
        </p:txBody>
      </p:sp>
      <p:sp>
        <p:nvSpPr>
          <p:cNvPr id="4" name="AutoShape 2" descr="n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30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r="26885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" r="2" b="28147"/>
          <a:stretch/>
        </p:blipFill>
        <p:spPr>
          <a:xfrm flipH="1"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cs-CZ" sz="3600" dirty="0"/>
              <a:t>Obecné informace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1528" y="2258568"/>
            <a:ext cx="3053736" cy="4427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Ve škole 90-100 studentů, 18 pedagogů</a:t>
            </a:r>
            <a:endParaRPr lang="cs-CZ" sz="2000">
              <a:cs typeface="Calibri"/>
            </a:endParaRPr>
          </a:p>
          <a:p>
            <a:r>
              <a:rPr lang="cs-CZ" sz="2000" dirty="0"/>
              <a:t>Bez asistentů pedagoga</a:t>
            </a:r>
            <a:endParaRPr lang="cs-CZ" sz="2000">
              <a:cs typeface="Calibri"/>
            </a:endParaRPr>
          </a:p>
          <a:p>
            <a:r>
              <a:rPr lang="cs-CZ" sz="2000" dirty="0"/>
              <a:t>Přestávky tráví venku- dozor vykonává pedagog</a:t>
            </a:r>
            <a:endParaRPr lang="cs-CZ" sz="2000">
              <a:cs typeface="Calibri"/>
            </a:endParaRPr>
          </a:p>
          <a:p>
            <a:r>
              <a:rPr lang="cs-CZ" sz="2000" dirty="0"/>
              <a:t>Snaha komunikovat v anglickém jazyce</a:t>
            </a:r>
            <a:endParaRPr lang="cs-CZ" sz="2000">
              <a:cs typeface="Calibri"/>
            </a:endParaRPr>
          </a:p>
          <a:p>
            <a:r>
              <a:rPr lang="cs-CZ" sz="2000" dirty="0"/>
              <a:t>Škola začíná v 8:45, končí v 17:15 (hodina pauza na oběd)</a:t>
            </a:r>
            <a:endParaRPr lang="cs-CZ" sz="2000">
              <a:cs typeface="Calibri"/>
            </a:endParaRPr>
          </a:p>
          <a:p>
            <a:endParaRPr lang="cs-CZ" sz="1700"/>
          </a:p>
          <a:p>
            <a:endParaRPr lang="cs-CZ" sz="1700"/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228265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Organizace výuky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Děti z Granady sváží autobus, popřípadě jezdí s rodiči</a:t>
            </a:r>
          </a:p>
          <a:p>
            <a:r>
              <a:rPr lang="cs-CZ" dirty="0"/>
              <a:t>Škola začíná v 8:45, končí v 17:15 (hodina pauza na oběd)</a:t>
            </a:r>
          </a:p>
          <a:p>
            <a:r>
              <a:rPr lang="cs-CZ" dirty="0"/>
              <a:t>Bez malých přestávek </a:t>
            </a:r>
          </a:p>
          <a:p>
            <a:r>
              <a:rPr lang="cs-CZ" dirty="0"/>
              <a:t>Jedna pauza 30 minut v 10:45</a:t>
            </a:r>
          </a:p>
          <a:p>
            <a:r>
              <a:rPr lang="cs-CZ" dirty="0"/>
              <a:t>Pauza na oběd a následný odpočinek – 13:15 – 15:15</a:t>
            </a:r>
          </a:p>
          <a:p>
            <a:r>
              <a:rPr lang="cs-CZ" dirty="0"/>
              <a:t>Stejný režim celá škola a učitelé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71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r="7438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97993" y="1560142"/>
            <a:ext cx="4483336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Velký rozdíl mezi státním a soukromým sektorem (pro děti i učitele)</a:t>
            </a:r>
            <a:endParaRPr lang="cs-CZ" dirty="0">
              <a:solidFill>
                <a:srgbClr val="FFC000"/>
              </a:solidFill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 dirty="0"/>
              <a:t>Děti především z anglicky mluvících zemí </a:t>
            </a:r>
            <a:endParaRPr lang="cs-CZ" dirty="0">
              <a:cs typeface="Calibri"/>
            </a:endParaRPr>
          </a:p>
          <a:p>
            <a:r>
              <a:rPr lang="cs-CZ" dirty="0"/>
              <a:t>Prezentace prací pro rodiče (nacvičování akademie)</a:t>
            </a:r>
            <a:endParaRPr lang="cs-CZ" dirty="0">
              <a:cs typeface="Calibri"/>
            </a:endParaRPr>
          </a:p>
          <a:p>
            <a:r>
              <a:rPr lang="cs-CZ" dirty="0"/>
              <a:t>Výzdoba na chodbách školy </a:t>
            </a:r>
            <a:endParaRPr lang="cs-CZ" dirty="0">
              <a:cs typeface="Calibri"/>
            </a:endParaRP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8453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cs typeface="Calibri Light"/>
              </a:rPr>
              <a:t>Použité metody při výuce</a:t>
            </a:r>
            <a:endParaRPr lang="cs-CZ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cs-CZ" dirty="0"/>
              <a:t>Frontální výuka (převládala)</a:t>
            </a:r>
            <a:endParaRPr lang="cs-CZ" dirty="0">
              <a:cs typeface="Calibri"/>
            </a:endParaRPr>
          </a:p>
          <a:p>
            <a:pPr lvl="1"/>
            <a:r>
              <a:rPr lang="cs-CZ" dirty="0"/>
              <a:t>Skupinová výuka</a:t>
            </a:r>
            <a:endParaRPr lang="cs-CZ" dirty="0">
              <a:cs typeface="Calibri"/>
            </a:endParaRPr>
          </a:p>
          <a:p>
            <a:pPr lvl="1"/>
            <a:r>
              <a:rPr lang="cs-CZ" dirty="0"/>
              <a:t>Individuální a individualizovaná výuka, samostatná práce žáků</a:t>
            </a:r>
            <a:endParaRPr lang="cs-CZ" dirty="0">
              <a:cs typeface="Calibri"/>
            </a:endParaRPr>
          </a:p>
          <a:p>
            <a:pPr lvl="1"/>
            <a:r>
              <a:rPr lang="cs-CZ" dirty="0"/>
              <a:t>Projektová výuka</a:t>
            </a:r>
            <a:endParaRPr lang="cs-CZ" dirty="0">
              <a:cs typeface="Calibri"/>
            </a:endParaRPr>
          </a:p>
          <a:p>
            <a:pPr lvl="1"/>
            <a:r>
              <a:rPr lang="cs-CZ" dirty="0"/>
              <a:t>Výuka dramatem</a:t>
            </a:r>
            <a:endParaRPr lang="cs-CZ" dirty="0">
              <a:cs typeface="Calibri"/>
            </a:endParaRPr>
          </a:p>
          <a:p>
            <a:pPr lvl="1"/>
            <a:r>
              <a:rPr lang="cs-CZ" dirty="0"/>
              <a:t>Otevřené vyučování</a:t>
            </a:r>
            <a:endParaRPr lang="cs-CZ" dirty="0">
              <a:cs typeface="Calibri"/>
            </a:endParaRPr>
          </a:p>
          <a:p>
            <a:pPr lvl="1"/>
            <a:r>
              <a:rPr lang="cs-CZ" dirty="0"/>
              <a:t>Výuka podporovaná počítačem a projektorem</a:t>
            </a:r>
          </a:p>
          <a:p>
            <a:pPr lvl="1"/>
            <a:endParaRPr lang="cs-CZ" dirty="0">
              <a:cs typeface="Calibri"/>
            </a:endParaRPr>
          </a:p>
          <a:p>
            <a:pPr lvl="1"/>
            <a:r>
              <a:rPr lang="cs-CZ" dirty="0">
                <a:cs typeface="Calibri"/>
              </a:rPr>
              <a:t>Ve velké většině času děti pracovaly s učebnicí a pracovním sešitem </a:t>
            </a:r>
          </a:p>
          <a:p>
            <a:pPr marL="457200" lvl="1" indent="0">
              <a:buNone/>
            </a:pPr>
            <a:endParaRPr lang="cs-CZ"/>
          </a:p>
          <a:p>
            <a:pPr marL="457200" lvl="1" indent="0">
              <a:buNone/>
            </a:pP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67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2" y="283153"/>
            <a:ext cx="5089911" cy="360073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40" y="360217"/>
            <a:ext cx="4698231" cy="35236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40" y="3888849"/>
            <a:ext cx="4698231" cy="27450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2" y="3900054"/>
            <a:ext cx="5089911" cy="27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2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4" r="-2" b="12804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10251" b="-1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r="12991" b="5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-1"/>
          <a:stretch/>
        </p:blipFill>
        <p:spPr>
          <a:xfrm rot="5400000">
            <a:off x="6043282" y="473824"/>
            <a:ext cx="5979074" cy="567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52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210</Words>
  <Application>Microsoft Office PowerPoint</Application>
  <PresentationFormat>Širokoúhlá obrazovka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ze stáže</vt:lpstr>
      <vt:lpstr>Základní charakteristika navštívené instituce</vt:lpstr>
      <vt:lpstr>Obecné informace</vt:lpstr>
      <vt:lpstr>Organizace výuky</vt:lpstr>
      <vt:lpstr>Prezentace aplikace PowerPoint</vt:lpstr>
      <vt:lpstr>Použité metody při výuce</vt:lpstr>
      <vt:lpstr>Prezentace aplikace PowerPoint</vt:lpstr>
      <vt:lpstr>Prezentace aplikace PowerPoint</vt:lpstr>
    </vt:vector>
  </TitlesOfParts>
  <Company>ZŠ Meteorologická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root</dc:creator>
  <cp:lastModifiedBy>Jaroslav Kulik</cp:lastModifiedBy>
  <cp:revision>45</cp:revision>
  <dcterms:created xsi:type="dcterms:W3CDTF">2022-08-26T07:50:34Z</dcterms:created>
  <dcterms:modified xsi:type="dcterms:W3CDTF">2023-02-08T10:07:11Z</dcterms:modified>
</cp:coreProperties>
</file>